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81" r:id="rId8"/>
    <p:sldId id="280" r:id="rId9"/>
    <p:sldId id="279" r:id="rId10"/>
    <p:sldId id="284" r:id="rId11"/>
    <p:sldId id="283" r:id="rId12"/>
    <p:sldId id="286" r:id="rId13"/>
    <p:sldId id="277" r:id="rId14"/>
    <p:sldId id="276" r:id="rId15"/>
    <p:sldId id="278" r:id="rId16"/>
    <p:sldId id="275" r:id="rId17"/>
    <p:sldId id="274" r:id="rId18"/>
    <p:sldId id="265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BC5A-FB8B-4AB5-9E93-DD6A51CBFE5F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79C4-9065-4DEB-8D8D-3E1C8757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4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BC5A-FB8B-4AB5-9E93-DD6A51CBFE5F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79C4-9065-4DEB-8D8D-3E1C8757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BC5A-FB8B-4AB5-9E93-DD6A51CBFE5F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79C4-9065-4DEB-8D8D-3E1C8757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5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BC5A-FB8B-4AB5-9E93-DD6A51CBFE5F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79C4-9065-4DEB-8D8D-3E1C8757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9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BC5A-FB8B-4AB5-9E93-DD6A51CBFE5F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79C4-9065-4DEB-8D8D-3E1C8757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6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BC5A-FB8B-4AB5-9E93-DD6A51CBFE5F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79C4-9065-4DEB-8D8D-3E1C8757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BC5A-FB8B-4AB5-9E93-DD6A51CBFE5F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79C4-9065-4DEB-8D8D-3E1C8757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1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BC5A-FB8B-4AB5-9E93-DD6A51CBFE5F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79C4-9065-4DEB-8D8D-3E1C8757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6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BC5A-FB8B-4AB5-9E93-DD6A51CBFE5F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79C4-9065-4DEB-8D8D-3E1C8757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5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BC5A-FB8B-4AB5-9E93-DD6A51CBFE5F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79C4-9065-4DEB-8D8D-3E1C8757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56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BC5A-FB8B-4AB5-9E93-DD6A51CBFE5F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79C4-9065-4DEB-8D8D-3E1C8757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1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BC5A-FB8B-4AB5-9E93-DD6A51CBFE5F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F79C4-9065-4DEB-8D8D-3E1C8757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2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vesmilingfish.com/" TargetMode="External"/><Relationship Id="rId7" Type="http://schemas.openxmlformats.org/officeDocument/2006/relationships/image" Target="../media/image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12.png"/><Relationship Id="rId4" Type="http://schemas.openxmlformats.org/officeDocument/2006/relationships/hyperlink" Target="http://www.sidneyreetz.com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8117" y="0"/>
            <a:ext cx="773206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Send to Print!</a:t>
            </a:r>
          </a:p>
          <a:p>
            <a:pPr algn="ctr"/>
            <a:endParaRPr lang="en-US" sz="40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7712" y="3688163"/>
            <a:ext cx="2449430" cy="31054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023" y="121023"/>
            <a:ext cx="2542988" cy="190724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599" y="3948230"/>
            <a:ext cx="554018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Lessons from the Writing and Publishing Trenches</a:t>
            </a:r>
            <a:endParaRPr lang="en-US" sz="5400" b="1" cap="none" spc="0" dirty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7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7541" y="0"/>
            <a:ext cx="8175812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Books </a:t>
            </a:r>
            <a:r>
              <a:rPr lang="en-US" sz="4400" b="1" dirty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A</a:t>
            </a:r>
            <a:r>
              <a:rPr lang="en-US" sz="4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re </a:t>
            </a:r>
            <a:r>
              <a:rPr lang="en-US" sz="4400" b="1" dirty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J</a:t>
            </a:r>
            <a:r>
              <a:rPr lang="en-US" sz="4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udged by Their </a:t>
            </a:r>
            <a:r>
              <a:rPr lang="en-US" sz="4400" b="1" dirty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C</a:t>
            </a:r>
            <a:r>
              <a:rPr lang="en-US" sz="4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overs!</a:t>
            </a:r>
          </a:p>
          <a:p>
            <a:pPr algn="ctr"/>
            <a:r>
              <a:rPr lang="en-US" sz="3600" b="1" cap="none" spc="0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Cover Examples</a:t>
            </a:r>
            <a:endParaRPr lang="en-US" sz="16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  <a:p>
            <a:pPr algn="ctr"/>
            <a:endParaRPr lang="en-US" sz="12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0774" y="2611175"/>
            <a:ext cx="2633434" cy="4093720"/>
            <a:chOff x="150774" y="2611175"/>
            <a:chExt cx="2633434" cy="4093720"/>
          </a:xfrm>
        </p:grpSpPr>
        <p:pic>
          <p:nvPicPr>
            <p:cNvPr id="11" name="Picture 4" descr="Image result for Eyes of the superstitions kaye kizziar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774" y="2611175"/>
              <a:ext cx="2633434" cy="4093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701008" y="5876364"/>
              <a:ext cx="1532965" cy="47064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212808" y="1538883"/>
            <a:ext cx="2703898" cy="3791554"/>
            <a:chOff x="3212808" y="1538883"/>
            <a:chExt cx="2703898" cy="3791554"/>
          </a:xfrm>
        </p:grpSpPr>
        <p:grpSp>
          <p:nvGrpSpPr>
            <p:cNvPr id="5" name="Group 4"/>
            <p:cNvGrpSpPr/>
            <p:nvPr/>
          </p:nvGrpSpPr>
          <p:grpSpPr>
            <a:xfrm>
              <a:off x="3212808" y="1538883"/>
              <a:ext cx="2703898" cy="3791554"/>
              <a:chOff x="2214819" y="1377518"/>
              <a:chExt cx="3015345" cy="4979894"/>
            </a:xfrm>
          </p:grpSpPr>
          <p:pic>
            <p:nvPicPr>
              <p:cNvPr id="6" name="Picture 2" descr="Image result for three hands book cover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14819" y="1377518"/>
                <a:ext cx="3015345" cy="49798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7" name="Group 6"/>
              <p:cNvGrpSpPr/>
              <p:nvPr/>
            </p:nvGrpSpPr>
            <p:grpSpPr>
              <a:xfrm>
                <a:off x="2214819" y="4268067"/>
                <a:ext cx="2550188" cy="1925284"/>
                <a:chOff x="703384" y="4428979"/>
                <a:chExt cx="2557976" cy="1913207"/>
              </a:xfrm>
            </p:grpSpPr>
            <p:sp>
              <p:nvSpPr>
                <p:cNvPr id="8" name="Donut 7"/>
                <p:cNvSpPr/>
                <p:nvPr/>
              </p:nvSpPr>
              <p:spPr>
                <a:xfrm>
                  <a:off x="703384" y="5190979"/>
                  <a:ext cx="633047" cy="492370"/>
                </a:xfrm>
                <a:prstGeom prst="donut">
                  <a:avLst>
                    <a:gd name="adj" fmla="val 9509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" name="Donut 8"/>
                <p:cNvSpPr/>
                <p:nvPr/>
              </p:nvSpPr>
              <p:spPr>
                <a:xfrm>
                  <a:off x="1498207" y="4428979"/>
                  <a:ext cx="633047" cy="492370"/>
                </a:xfrm>
                <a:prstGeom prst="donut">
                  <a:avLst>
                    <a:gd name="adj" fmla="val 9509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Donut 9"/>
                <p:cNvSpPr/>
                <p:nvPr/>
              </p:nvSpPr>
              <p:spPr>
                <a:xfrm>
                  <a:off x="2628313" y="5849816"/>
                  <a:ext cx="633047" cy="492370"/>
                </a:xfrm>
                <a:prstGeom prst="donut">
                  <a:avLst>
                    <a:gd name="adj" fmla="val 9509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2" name="Rectangle 11"/>
            <p:cNvSpPr/>
            <p:nvPr/>
          </p:nvSpPr>
          <p:spPr>
            <a:xfrm>
              <a:off x="4329953" y="1640541"/>
              <a:ext cx="1430728" cy="55133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345306" y="2660075"/>
            <a:ext cx="2677671" cy="4044820"/>
            <a:chOff x="6345306" y="2660075"/>
            <a:chExt cx="2677671" cy="4044820"/>
          </a:xfrm>
        </p:grpSpPr>
        <p:pic>
          <p:nvPicPr>
            <p:cNvPr id="4098" name="Picture 2" descr="Image result for book cover mistakes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5306" y="2660075"/>
              <a:ext cx="2677671" cy="40448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6741458" y="5943600"/>
              <a:ext cx="2066365" cy="40341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2987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7541" y="0"/>
            <a:ext cx="8175812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Books </a:t>
            </a:r>
            <a:r>
              <a:rPr lang="en-US" sz="4400" b="1" dirty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A</a:t>
            </a:r>
            <a:r>
              <a:rPr lang="en-US" sz="4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re </a:t>
            </a:r>
            <a:r>
              <a:rPr lang="en-US" sz="4400" b="1" dirty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J</a:t>
            </a:r>
            <a:r>
              <a:rPr lang="en-US" sz="4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udged by Their </a:t>
            </a:r>
            <a:r>
              <a:rPr lang="en-US" sz="4400" b="1" dirty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C</a:t>
            </a:r>
            <a:r>
              <a:rPr lang="en-US" sz="4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overs!</a:t>
            </a:r>
          </a:p>
          <a:p>
            <a:pPr algn="ctr"/>
            <a:r>
              <a:rPr lang="en-US" sz="3600" b="1" cap="none" spc="0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Cover Examples</a:t>
            </a:r>
            <a:endParaRPr lang="en-US" sz="16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  <a:p>
            <a:pPr algn="ctr"/>
            <a:endParaRPr lang="en-US" sz="12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339" y="2660075"/>
            <a:ext cx="2733260" cy="409989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54414" y="2660075"/>
            <a:ext cx="2968561" cy="411031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7331" y="1372118"/>
            <a:ext cx="2688351" cy="409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8544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9504" y="133921"/>
            <a:ext cx="6118412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Formatting Your Novel</a:t>
            </a:r>
          </a:p>
          <a:p>
            <a:pPr algn="ctr"/>
            <a:r>
              <a:rPr lang="en-US" sz="4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It’s a </a:t>
            </a:r>
            <a:r>
              <a:rPr lang="en-US" sz="4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Pain!</a:t>
            </a:r>
            <a:endParaRPr lang="en-US" sz="44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  <a:p>
            <a:pPr algn="ctr"/>
            <a:endParaRPr lang="en-US" sz="16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035" y="4945409"/>
            <a:ext cx="2928554" cy="1830347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2792034" y="1709953"/>
            <a:ext cx="6109985" cy="1776967"/>
            <a:chOff x="2798762" y="1406760"/>
            <a:chExt cx="6109985" cy="1776967"/>
          </a:xfrm>
        </p:grpSpPr>
        <p:sp>
          <p:nvSpPr>
            <p:cNvPr id="14" name="Rectangle 13"/>
            <p:cNvSpPr/>
            <p:nvPr/>
          </p:nvSpPr>
          <p:spPr>
            <a:xfrm>
              <a:off x="2866231" y="1406760"/>
              <a:ext cx="233673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ln>
                    <a:solidFill>
                      <a:srgbClr val="00B0F0"/>
                    </a:solidFill>
                  </a:ln>
                  <a:solidFill>
                    <a:schemeClr val="bg1"/>
                  </a:solidFill>
                </a:rPr>
                <a:t>Page Numbers</a:t>
              </a:r>
              <a:endParaRPr lang="en-US" sz="28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98762" y="2660507"/>
              <a:ext cx="338445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ln>
                    <a:solidFill>
                      <a:srgbClr val="00B050"/>
                    </a:solidFill>
                  </a:ln>
                  <a:solidFill>
                    <a:schemeClr val="bg1"/>
                  </a:solidFill>
                </a:rPr>
                <a:t>Widows and Orphans</a:t>
              </a:r>
              <a:endParaRPr lang="en-US" sz="2800" b="1" dirty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859165" y="2034065"/>
              <a:ext cx="275139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ln>
                    <a:solidFill>
                      <a:srgbClr val="FF0000"/>
                    </a:solidFill>
                  </a:ln>
                  <a:solidFill>
                    <a:schemeClr val="bg1"/>
                  </a:solidFill>
                </a:rPr>
                <a:t>Embedding Fonts</a:t>
              </a:r>
              <a:endParaRPr lang="en-US" sz="28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472503" y="2049982"/>
              <a:ext cx="243624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ln>
                    <a:solidFill>
                      <a:srgbClr val="00B0F0"/>
                    </a:solidFill>
                  </a:ln>
                  <a:solidFill>
                    <a:schemeClr val="bg1"/>
                  </a:solidFill>
                </a:rPr>
                <a:t>Pictures in Text</a:t>
              </a:r>
              <a:endParaRPr lang="en-US" sz="28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72503" y="2660507"/>
              <a:ext cx="129541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ln>
                    <a:solidFill>
                      <a:srgbClr val="FF0000"/>
                    </a:solidFill>
                  </a:ln>
                  <a:solidFill>
                    <a:schemeClr val="bg1"/>
                  </a:solidFill>
                </a:rPr>
                <a:t>Gutters</a:t>
              </a:r>
              <a:endParaRPr lang="en-US" sz="28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472503" y="1438863"/>
              <a:ext cx="182652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ln>
                    <a:solidFill>
                      <a:srgbClr val="00B050"/>
                    </a:solidFill>
                  </a:ln>
                  <a:solidFill>
                    <a:schemeClr val="bg1"/>
                  </a:solidFill>
                </a:rPr>
                <a:t>Page Sizing</a:t>
              </a:r>
              <a:endParaRPr lang="en-US" sz="2800" b="1" dirty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97035" y="3543375"/>
            <a:ext cx="35285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Tips on Formatting: </a:t>
            </a:r>
          </a:p>
          <a:p>
            <a:r>
              <a:rPr lang="en-US" sz="2400" b="1" dirty="0" smtClean="0">
                <a:solidFill>
                  <a:schemeClr val="bg1"/>
                </a:solidFill>
                <a:hlinkClick r:id="rId3"/>
              </a:rPr>
              <a:t>www.fivesmilingfish.com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  <a:hlinkClick r:id="rId4"/>
              </a:rPr>
              <a:t>www.sidneyreetz.com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 rot="18729023">
            <a:off x="165835" y="-93265"/>
            <a:ext cx="2678203" cy="2783571"/>
            <a:chOff x="273789" y="1479505"/>
            <a:chExt cx="3168089" cy="3047639"/>
          </a:xfrm>
        </p:grpSpPr>
        <p:grpSp>
          <p:nvGrpSpPr>
            <p:cNvPr id="22" name="Group 21"/>
            <p:cNvGrpSpPr/>
            <p:nvPr/>
          </p:nvGrpSpPr>
          <p:grpSpPr>
            <a:xfrm rot="20579730">
              <a:off x="677426" y="1479505"/>
              <a:ext cx="2764452" cy="3047639"/>
              <a:chOff x="6963011" y="4469706"/>
              <a:chExt cx="2764452" cy="3047639"/>
            </a:xfr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p:grpSpPr>
          <p:sp>
            <p:nvSpPr>
              <p:cNvPr id="24" name="Explosion 1 23"/>
              <p:cNvSpPr/>
              <p:nvPr/>
            </p:nvSpPr>
            <p:spPr>
              <a:xfrm>
                <a:off x="6963011" y="4469706"/>
                <a:ext cx="2764452" cy="3047639"/>
              </a:xfrm>
              <a:prstGeom prst="irregularSeal1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 rot="2860044">
                <a:off x="7219911" y="5151784"/>
                <a:ext cx="2266446" cy="15655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b="1" dirty="0" smtClean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</a:rPr>
                  <a:t>Check distributors’ formatting requirements</a:t>
                </a:r>
                <a:endParaRPr lang="en-US" sz="2000" b="1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927173">
              <a:off x="273789" y="2700260"/>
              <a:ext cx="700388" cy="851823"/>
            </a:xfrm>
            <a:prstGeom prst="rect">
              <a:avLst/>
            </a:prstGeom>
          </p:spPr>
        </p:pic>
      </p:grpSp>
      <p:sp>
        <p:nvSpPr>
          <p:cNvPr id="27" name="Rectangle 26"/>
          <p:cNvSpPr/>
          <p:nvPr/>
        </p:nvSpPr>
        <p:spPr>
          <a:xfrm>
            <a:off x="3249535" y="3841308"/>
            <a:ext cx="5728381" cy="8156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Distributors &amp; Print  Runs</a:t>
            </a:r>
            <a:endParaRPr lang="en-US" sz="28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  <a:p>
            <a:pPr algn="ctr"/>
            <a:endParaRPr lang="en-US" sz="105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265549" y="4549065"/>
            <a:ext cx="5669032" cy="1647332"/>
            <a:chOff x="3246542" y="4952283"/>
            <a:chExt cx="5669032" cy="1647332"/>
          </a:xfrm>
        </p:grpSpPr>
        <p:sp>
          <p:nvSpPr>
            <p:cNvPr id="12" name="Rectangle 11"/>
            <p:cNvSpPr/>
            <p:nvPr/>
          </p:nvSpPr>
          <p:spPr>
            <a:xfrm>
              <a:off x="3246542" y="4952283"/>
              <a:ext cx="560968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 smtClean="0">
                  <a:ln>
                    <a:solidFill>
                      <a:srgbClr val="FF0000"/>
                    </a:solidFill>
                  </a:ln>
                  <a:solidFill>
                    <a:schemeClr val="bg1"/>
                  </a:solidFill>
                </a:rPr>
                <a:t>Ingram Spark/ Lightning Source</a:t>
              </a:r>
              <a:endParaRPr lang="en-US" sz="28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17911" y="6044011"/>
              <a:ext cx="229794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 smtClean="0">
                  <a:ln>
                    <a:solidFill>
                      <a:srgbClr val="00B0F0"/>
                    </a:solidFill>
                  </a:ln>
                  <a:solidFill>
                    <a:schemeClr val="bg1"/>
                  </a:solidFill>
                </a:rPr>
                <a:t>Print Proofs</a:t>
              </a:r>
              <a:endParaRPr lang="en-US" sz="28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076423" y="6076395"/>
              <a:ext cx="13695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ln>
                    <a:solidFill>
                      <a:srgbClr val="FF0000"/>
                    </a:solidFill>
                  </a:ln>
                  <a:solidFill>
                    <a:schemeClr val="bg1"/>
                  </a:solidFill>
                </a:rPr>
                <a:t>E-Books</a:t>
              </a:r>
              <a:endParaRPr lang="en-US" sz="28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305890" y="5498147"/>
              <a:ext cx="560968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 err="1" smtClean="0">
                  <a:ln>
                    <a:solidFill>
                      <a:srgbClr val="00B050"/>
                    </a:solidFill>
                  </a:ln>
                  <a:solidFill>
                    <a:schemeClr val="bg1"/>
                  </a:solidFill>
                </a:rPr>
                <a:t>Smashwords</a:t>
              </a:r>
              <a:endParaRPr lang="en-US" sz="2800" b="1" dirty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endParaRPr>
            </a:p>
          </p:txBody>
        </p: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315" y="6196397"/>
            <a:ext cx="565198" cy="61583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1647" y="6390746"/>
            <a:ext cx="627528" cy="42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8186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9237" y="6368335"/>
            <a:ext cx="627528" cy="42148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6859" y="0"/>
            <a:ext cx="5069542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Boring Legal Stuff </a:t>
            </a:r>
          </a:p>
          <a:p>
            <a:pPr algn="ctr"/>
            <a:r>
              <a:rPr lang="en-US" sz="3200" b="1" cap="none" spc="0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(that will give you a headache)</a:t>
            </a:r>
            <a:endParaRPr lang="en-US" sz="14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  <a:p>
            <a:pPr algn="ctr"/>
            <a:endParaRPr lang="en-US" sz="16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51176" y="164707"/>
            <a:ext cx="2864224" cy="281574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9624" y="1918661"/>
            <a:ext cx="52040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Registering your Business (Sole Prop, LLC, Inc., </a:t>
            </a:r>
            <a:r>
              <a:rPr lang="en-US" sz="2800" b="1" dirty="0" err="1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etc</a:t>
            </a:r>
            <a:r>
              <a:rPr lang="en-US" sz="28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)</a:t>
            </a:r>
            <a:endParaRPr lang="en-US" sz="2800" b="1" dirty="0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9624" y="3129436"/>
            <a:ext cx="52040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Business Licenses for City, State, and sometimes county</a:t>
            </a:r>
            <a:endParaRPr lang="en-US" sz="2800" b="1" dirty="0">
              <a:ln>
                <a:solidFill>
                  <a:srgbClr val="00B05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70294" y="3970840"/>
            <a:ext cx="52040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Monthly Transaction Privilege Taxes per city and county</a:t>
            </a:r>
            <a:endParaRPr lang="en-US" sz="28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90684" y="5289297"/>
            <a:ext cx="45585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Copyrighting and Trademarking business name</a:t>
            </a:r>
            <a:endParaRPr lang="en-US" sz="2800" b="1" dirty="0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 rot="18729023">
            <a:off x="724238" y="4141777"/>
            <a:ext cx="2678971" cy="2783571"/>
            <a:chOff x="273789" y="1473704"/>
            <a:chExt cx="3168998" cy="3047639"/>
          </a:xfrm>
        </p:grpSpPr>
        <p:grpSp>
          <p:nvGrpSpPr>
            <p:cNvPr id="10" name="Group 9"/>
            <p:cNvGrpSpPr/>
            <p:nvPr/>
          </p:nvGrpSpPr>
          <p:grpSpPr>
            <a:xfrm rot="20579730">
              <a:off x="678334" y="1473704"/>
              <a:ext cx="2764453" cy="3047639"/>
              <a:chOff x="6965575" y="4464424"/>
              <a:chExt cx="2764453" cy="3047639"/>
            </a:xfr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p:grpSpPr>
          <p:sp>
            <p:nvSpPr>
              <p:cNvPr id="12" name="Explosion 1 11"/>
              <p:cNvSpPr/>
              <p:nvPr/>
            </p:nvSpPr>
            <p:spPr>
              <a:xfrm>
                <a:off x="6965575" y="4464424"/>
                <a:ext cx="2764453" cy="3047639"/>
              </a:xfrm>
              <a:prstGeom prst="irregularSeal1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 rot="2860044">
                <a:off x="7020495" y="5113673"/>
                <a:ext cx="2406875" cy="18567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 smtClean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</a:rPr>
                  <a:t>Hire someone to help - it’s worth the money</a:t>
                </a:r>
                <a:endParaRPr lang="en-US" sz="2400" b="1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927173">
              <a:off x="273789" y="2700260"/>
              <a:ext cx="700388" cy="851823"/>
            </a:xfrm>
            <a:prstGeom prst="rect">
              <a:avLst/>
            </a:prstGeom>
          </p:spPr>
        </p:pic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315" y="6196397"/>
            <a:ext cx="565198" cy="61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798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1647" y="6390746"/>
            <a:ext cx="627528" cy="42148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100855" y="0"/>
            <a:ext cx="7126942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Where and how to sell your books</a:t>
            </a:r>
            <a:endParaRPr lang="en-US" sz="44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  <a:p>
            <a:pPr algn="ctr"/>
            <a:endParaRPr lang="en-US" sz="16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69709" y="3865401"/>
            <a:ext cx="412824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Consignment Programs at Indie Book Stores</a:t>
            </a:r>
            <a:endParaRPr lang="en-US" sz="3200" b="1" dirty="0">
              <a:ln>
                <a:solidFill>
                  <a:srgbClr val="00B050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6939" y="164603"/>
            <a:ext cx="1846729" cy="232920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48978" y="2163052"/>
            <a:ext cx="3281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Conventions</a:t>
            </a:r>
            <a:endParaRPr lang="en-US" sz="3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472333" y="3837794"/>
            <a:ext cx="44207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Book Signings</a:t>
            </a:r>
            <a:endParaRPr lang="en-US" sz="3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871" y="2163052"/>
            <a:ext cx="33483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Author Website </a:t>
            </a:r>
            <a:endParaRPr lang="en-US" sz="3200" b="1" dirty="0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69971" y="2997156"/>
            <a:ext cx="36822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Book Festivals</a:t>
            </a:r>
            <a:endParaRPr lang="en-US" sz="3200" b="1" dirty="0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4722" y="2997156"/>
            <a:ext cx="36822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Etsy, Store Envy, </a:t>
            </a:r>
            <a:r>
              <a:rPr lang="en-US" sz="3200" b="1" dirty="0" err="1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etc</a:t>
            </a:r>
            <a:endParaRPr lang="en-US" sz="3200" b="1" dirty="0">
              <a:ln>
                <a:solidFill>
                  <a:srgbClr val="00B050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 rot="18729023">
            <a:off x="2078721" y="4267056"/>
            <a:ext cx="2384544" cy="2724878"/>
            <a:chOff x="273789" y="1473704"/>
            <a:chExt cx="3168998" cy="3047639"/>
          </a:xfrm>
        </p:grpSpPr>
        <p:grpSp>
          <p:nvGrpSpPr>
            <p:cNvPr id="16" name="Group 15"/>
            <p:cNvGrpSpPr/>
            <p:nvPr/>
          </p:nvGrpSpPr>
          <p:grpSpPr>
            <a:xfrm rot="20579730">
              <a:off x="678334" y="1473704"/>
              <a:ext cx="2764453" cy="3047639"/>
              <a:chOff x="6965575" y="4464424"/>
              <a:chExt cx="2764453" cy="3047639"/>
            </a:xfr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p:grpSpPr>
          <p:sp>
            <p:nvSpPr>
              <p:cNvPr id="18" name="Explosion 1 17"/>
              <p:cNvSpPr/>
              <p:nvPr/>
            </p:nvSpPr>
            <p:spPr>
              <a:xfrm>
                <a:off x="6965575" y="4464424"/>
                <a:ext cx="2764453" cy="3047639"/>
              </a:xfrm>
              <a:prstGeom prst="irregularSeal1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 rot="2860044">
                <a:off x="7338168" y="5382549"/>
                <a:ext cx="1990864" cy="11043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 smtClean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</a:rPr>
                  <a:t>Books don’t go bad!</a:t>
                </a:r>
                <a:endParaRPr lang="en-US" sz="2400" b="1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927173">
              <a:off x="273789" y="2700260"/>
              <a:ext cx="700388" cy="851823"/>
            </a:xfrm>
            <a:prstGeom prst="rect">
              <a:avLst/>
            </a:prstGeom>
          </p:spPr>
        </p:pic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315" y="6196397"/>
            <a:ext cx="565198" cy="61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275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1298" y="-28213"/>
            <a:ext cx="7530353" cy="19082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Marketing and Promotion- </a:t>
            </a:r>
            <a:r>
              <a:rPr lang="en-US" sz="4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How to Get the Word Out</a:t>
            </a:r>
            <a:endParaRPr lang="en-US" sz="44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  <a:p>
            <a:pPr algn="ctr"/>
            <a:endParaRPr lang="en-US" sz="16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467" y="107576"/>
            <a:ext cx="1726692" cy="2514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1647" y="6390746"/>
            <a:ext cx="627528" cy="42148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99463" y="5278019"/>
            <a:ext cx="42963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Blogs, Vlogs, and Tutorials- Make a name for yourself as an expert</a:t>
            </a:r>
            <a:endParaRPr lang="en-US" sz="2800" b="1" dirty="0">
              <a:ln>
                <a:solidFill>
                  <a:srgbClr val="00B05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36811" y="2487891"/>
            <a:ext cx="34623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Promotions, Freebies, and Contests-getting people to interact</a:t>
            </a:r>
            <a:endParaRPr lang="en-US" sz="28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68732" y="3363900"/>
            <a:ext cx="28921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Social Media Presence</a:t>
            </a:r>
            <a:endParaRPr lang="en-US" sz="2800" b="1" dirty="0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7326" y="2918779"/>
            <a:ext cx="30846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Have an active author website</a:t>
            </a:r>
            <a:endParaRPr lang="en-US" sz="28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 rot="18383694">
            <a:off x="6325257" y="3915579"/>
            <a:ext cx="2384544" cy="2724878"/>
            <a:chOff x="273789" y="1473704"/>
            <a:chExt cx="3168998" cy="3047639"/>
          </a:xfrm>
        </p:grpSpPr>
        <p:grpSp>
          <p:nvGrpSpPr>
            <p:cNvPr id="10" name="Group 9"/>
            <p:cNvGrpSpPr/>
            <p:nvPr/>
          </p:nvGrpSpPr>
          <p:grpSpPr>
            <a:xfrm rot="20579730">
              <a:off x="678334" y="1473704"/>
              <a:ext cx="2764453" cy="3047639"/>
              <a:chOff x="6965575" y="4464424"/>
              <a:chExt cx="2764453" cy="3047639"/>
            </a:xfr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p:grpSpPr>
          <p:sp>
            <p:nvSpPr>
              <p:cNvPr id="12" name="Explosion 1 11"/>
              <p:cNvSpPr/>
              <p:nvPr/>
            </p:nvSpPr>
            <p:spPr>
              <a:xfrm>
                <a:off x="6965575" y="4464424"/>
                <a:ext cx="2764453" cy="3047639"/>
              </a:xfrm>
              <a:prstGeom prst="irregularSeal1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 rot="2860044">
                <a:off x="7168608" y="5218361"/>
                <a:ext cx="2406875" cy="15952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 smtClean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</a:rPr>
                  <a:t>Get Creative and Get Noticed</a:t>
                </a:r>
                <a:endParaRPr lang="en-US" sz="2400" b="1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927173">
              <a:off x="273789" y="2700260"/>
              <a:ext cx="700388" cy="851823"/>
            </a:xfrm>
            <a:prstGeom prst="rect">
              <a:avLst/>
            </a:prstGeom>
          </p:spPr>
        </p:pic>
      </p:grpSp>
      <p:sp>
        <p:nvSpPr>
          <p:cNvPr id="14" name="Rectangle 13"/>
          <p:cNvSpPr/>
          <p:nvPr/>
        </p:nvSpPr>
        <p:spPr>
          <a:xfrm>
            <a:off x="-410857" y="4571085"/>
            <a:ext cx="37517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Book Reviews</a:t>
            </a:r>
            <a:endParaRPr lang="en-US" sz="2800" b="1" dirty="0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71765" y="1916874"/>
            <a:ext cx="37517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Word of Mouth</a:t>
            </a:r>
            <a:endParaRPr lang="en-US" sz="2800" b="1" dirty="0">
              <a:ln>
                <a:solidFill>
                  <a:srgbClr val="00B050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315" y="6196397"/>
            <a:ext cx="565198" cy="61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054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8328" y="105470"/>
            <a:ext cx="5949306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Writing and Publishing Resources</a:t>
            </a:r>
            <a:endParaRPr lang="en-US" sz="44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  <a:p>
            <a:pPr algn="ctr"/>
            <a:endParaRPr lang="en-US" sz="16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2921" y="2784641"/>
            <a:ext cx="2701387" cy="1843950"/>
          </a:xfrm>
          <a:prstGeom prst="rect">
            <a:avLst/>
          </a:prstGeom>
          <a:ln w="76200"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1647" y="6390746"/>
            <a:ext cx="627528" cy="4214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8129" y="2493810"/>
            <a:ext cx="2992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Nanowrimo</a:t>
            </a:r>
            <a:endParaRPr lang="en-US" sz="3600" b="1" dirty="0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08903" y="2275294"/>
            <a:ext cx="3390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Tucson Festival of Books</a:t>
            </a:r>
            <a:endParaRPr lang="en-US" sz="3600" b="1" dirty="0">
              <a:ln>
                <a:solidFill>
                  <a:srgbClr val="00B05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111721"/>
            <a:ext cx="30037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Stephen King’s </a:t>
            </a:r>
            <a:r>
              <a:rPr lang="en-US" sz="3600" b="1" i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On Writing</a:t>
            </a:r>
            <a:endParaRPr lang="en-US" sz="3600" b="1" i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60443" y="4371492"/>
            <a:ext cx="2992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Writer’s Digest</a:t>
            </a:r>
            <a:endParaRPr lang="en-US" sz="3600" b="1" dirty="0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312733" y="5682722"/>
            <a:ext cx="84716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n>
                  <a:solidFill>
                    <a:srgbClr val="9900CC"/>
                  </a:solidFill>
                </a:ln>
                <a:solidFill>
                  <a:schemeClr val="bg1"/>
                </a:solidFill>
              </a:rPr>
              <a:t>Full list of resources available at </a:t>
            </a:r>
          </a:p>
          <a:p>
            <a:pPr algn="ctr"/>
            <a:r>
              <a:rPr lang="en-US" sz="3600" b="1" dirty="0" smtClean="0">
                <a:ln>
                  <a:solidFill>
                    <a:srgbClr val="9900CC"/>
                  </a:solidFill>
                </a:ln>
                <a:solidFill>
                  <a:schemeClr val="bg1"/>
                </a:solidFill>
              </a:rPr>
              <a:t>fivesmilingfish.com or sidneyreetz.com</a:t>
            </a:r>
            <a:endParaRPr lang="en-US" sz="3600" b="1" dirty="0">
              <a:ln>
                <a:solidFill>
                  <a:srgbClr val="9900CC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18729023">
            <a:off x="508989" y="-42617"/>
            <a:ext cx="2384544" cy="2724878"/>
            <a:chOff x="273789" y="1473704"/>
            <a:chExt cx="3168998" cy="3047639"/>
          </a:xfrm>
        </p:grpSpPr>
        <p:grpSp>
          <p:nvGrpSpPr>
            <p:cNvPr id="12" name="Group 11"/>
            <p:cNvGrpSpPr/>
            <p:nvPr/>
          </p:nvGrpSpPr>
          <p:grpSpPr>
            <a:xfrm rot="20579730">
              <a:off x="678334" y="1473704"/>
              <a:ext cx="2764453" cy="3047639"/>
              <a:chOff x="6965575" y="4464424"/>
              <a:chExt cx="2764453" cy="3047639"/>
            </a:xfr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p:grpSpPr>
          <p:sp>
            <p:nvSpPr>
              <p:cNvPr id="14" name="Explosion 1 13"/>
              <p:cNvSpPr/>
              <p:nvPr/>
            </p:nvSpPr>
            <p:spPr>
              <a:xfrm>
                <a:off x="6965575" y="4464424"/>
                <a:ext cx="2764453" cy="3047639"/>
              </a:xfrm>
              <a:prstGeom prst="irregularSeal1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 rot="2860044">
                <a:off x="7250019" y="5236558"/>
                <a:ext cx="2406875" cy="14198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 smtClean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</a:rPr>
                  <a:t>Take all advice with a grain of salt</a:t>
                </a:r>
                <a:endParaRPr lang="en-US" sz="2400" b="1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927173">
              <a:off x="273789" y="2700260"/>
              <a:ext cx="700388" cy="851823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315" y="6196397"/>
            <a:ext cx="565198" cy="61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570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0" grpId="1"/>
      <p:bldP spid="10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5432612" cy="24314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Lessons from the Battle</a:t>
            </a:r>
            <a:endParaRPr lang="en-US" sz="54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  <a:p>
            <a:pPr algn="ctr"/>
            <a:endParaRPr lang="en-US" sz="20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1647" y="6390746"/>
            <a:ext cx="627528" cy="42148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84352" y="3470215"/>
            <a:ext cx="18256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Patience</a:t>
            </a:r>
            <a:endParaRPr lang="en-US" sz="36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4356" y="2683446"/>
            <a:ext cx="42969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Realistic Expectations</a:t>
            </a:r>
            <a:endParaRPr lang="en-US" sz="3600" b="1" dirty="0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22963" y="4340068"/>
            <a:ext cx="35482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Define your own success</a:t>
            </a:r>
            <a:endParaRPr lang="en-US" sz="36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4356" y="4343090"/>
            <a:ext cx="36368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Talk to people in the industry</a:t>
            </a:r>
            <a:endParaRPr lang="en-US" sz="3600" b="1" dirty="0">
              <a:ln>
                <a:solidFill>
                  <a:srgbClr val="00B05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23414" y="3470216"/>
            <a:ext cx="40531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Research Everything</a:t>
            </a:r>
            <a:endParaRPr lang="en-US" sz="3600" b="1" dirty="0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3896" y="5683857"/>
            <a:ext cx="8733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ln>
                  <a:solidFill>
                    <a:srgbClr val="9900CC"/>
                  </a:solidFill>
                </a:ln>
                <a:solidFill>
                  <a:schemeClr val="bg1"/>
                </a:solidFill>
              </a:rPr>
              <a:t>Take all advice (even this) with a grain of salt</a:t>
            </a:r>
            <a:endParaRPr lang="en-US" sz="3600" b="1" dirty="0">
              <a:ln>
                <a:solidFill>
                  <a:srgbClr val="9900CC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3012" y="2687924"/>
            <a:ext cx="2813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Never give up</a:t>
            </a:r>
            <a:endParaRPr lang="en-US" sz="3600" b="1" dirty="0">
              <a:ln>
                <a:solidFill>
                  <a:srgbClr val="00B050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2612" y="82506"/>
            <a:ext cx="3078331" cy="226642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315" y="6196397"/>
            <a:ext cx="565198" cy="61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599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0" grpId="1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10673"/>
            <a:ext cx="9144000" cy="29546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Shell-shocked</a:t>
            </a:r>
            <a:endParaRPr lang="en-US" sz="20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  <a:p>
            <a:pPr algn="ctr"/>
            <a:r>
              <a:rPr lang="en-US" sz="8800" b="1" cap="none" spc="0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Is It All Worth it?</a:t>
            </a:r>
            <a:endParaRPr lang="en-US" sz="72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  <a:p>
            <a:pPr algn="ctr"/>
            <a:endParaRPr lang="en-US" sz="32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1647" y="6390746"/>
            <a:ext cx="627528" cy="42148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8667" y="3237203"/>
            <a:ext cx="4086665" cy="3153543"/>
          </a:xfrm>
          <a:prstGeom prst="rect">
            <a:avLst/>
          </a:prstGeom>
          <a:ln w="57150"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315" y="6196397"/>
            <a:ext cx="565198" cy="61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5475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48148E-6 L 1.38889E-6 -3.7037E-6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1713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7895" y="4123889"/>
            <a:ext cx="8243046" cy="24776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Questions?</a:t>
            </a:r>
            <a:endParaRPr lang="en-US" sz="88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  <a:p>
            <a:pPr algn="ctr"/>
            <a:endParaRPr lang="en-US" sz="40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1647" y="6390746"/>
            <a:ext cx="627528" cy="4214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0290" y="717520"/>
            <a:ext cx="4018256" cy="2819057"/>
          </a:xfrm>
          <a:prstGeom prst="rect">
            <a:avLst/>
          </a:prstGeom>
          <a:ln w="76200"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315" y="6196397"/>
            <a:ext cx="565198" cy="61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0413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26006" y="2988166"/>
            <a:ext cx="32407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cap="none" spc="0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Sidney Reetz</a:t>
            </a:r>
          </a:p>
          <a:p>
            <a:pPr algn="ctr"/>
            <a:endParaRPr lang="en-US" sz="1000" b="1" cap="none" spc="0" dirty="0" smtClean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000" b="1" dirty="0" err="1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Hellbat</a:t>
            </a:r>
            <a:r>
              <a:rPr lang="en-US" sz="20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Publications</a:t>
            </a:r>
          </a:p>
          <a:p>
            <a:pPr algn="ctr"/>
            <a:endParaRPr lang="en-US" sz="900" b="1" dirty="0" smtClean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000" b="1" u="sng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Author of: </a:t>
            </a:r>
          </a:p>
          <a:p>
            <a:pPr algn="ctr"/>
            <a:endParaRPr lang="en-US" sz="700" b="1" dirty="0" smtClean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0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Devil’s Codex</a:t>
            </a:r>
          </a:p>
          <a:p>
            <a:pPr algn="ctr"/>
            <a:r>
              <a:rPr lang="en-US" sz="20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Fallen Saint</a:t>
            </a:r>
          </a:p>
          <a:p>
            <a:pPr algn="ctr"/>
            <a:r>
              <a:rPr lang="en-US" sz="20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From the Darkest Corner</a:t>
            </a:r>
          </a:p>
          <a:p>
            <a:pPr algn="ctr"/>
            <a:endParaRPr lang="en-US" sz="10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400" b="1" cap="none" spc="0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Sidneyreetz.com</a:t>
            </a:r>
          </a:p>
          <a:p>
            <a:pPr algn="ctr"/>
            <a:r>
              <a:rPr lang="en-US" sz="24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@</a:t>
            </a:r>
            <a:r>
              <a:rPr lang="en-US" sz="2400" b="1" dirty="0" err="1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sidneyreetz</a:t>
            </a:r>
            <a:endParaRPr lang="en-US" sz="2400" b="1" cap="none" spc="0" dirty="0" smtClean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7358" y="319523"/>
            <a:ext cx="1837765" cy="2572976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2713815" y="2970239"/>
            <a:ext cx="3684494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cap="none" spc="0" dirty="0" smtClean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Megan E. Vaughn</a:t>
            </a:r>
          </a:p>
          <a:p>
            <a:pPr algn="ctr"/>
            <a:endParaRPr lang="en-US" sz="1000" b="1" cap="none" spc="0" dirty="0" smtClean="0">
              <a:ln w="1016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000" b="1" dirty="0" smtClean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FSF Publications</a:t>
            </a:r>
          </a:p>
          <a:p>
            <a:pPr algn="ctr"/>
            <a:endParaRPr lang="en-US" sz="1000" b="1" dirty="0" smtClean="0">
              <a:ln w="1016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000" b="1" u="sng" cap="none" spc="0" dirty="0" smtClean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Author of: </a:t>
            </a:r>
          </a:p>
          <a:p>
            <a:pPr algn="ctr"/>
            <a:endParaRPr lang="en-US" sz="700" b="1" cap="none" spc="0" dirty="0" smtClean="0">
              <a:ln w="1016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000" b="1" dirty="0" smtClean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The Emerald Door</a:t>
            </a:r>
          </a:p>
          <a:p>
            <a:pPr algn="ctr"/>
            <a:r>
              <a:rPr lang="en-US" sz="2000" b="1" dirty="0" smtClean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Warbirds of </a:t>
            </a:r>
            <a:r>
              <a:rPr lang="en-US" sz="2000" b="1" dirty="0" smtClean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Mars</a:t>
            </a:r>
          </a:p>
          <a:p>
            <a:pPr algn="ctr"/>
            <a:r>
              <a:rPr lang="en-US" sz="2000" b="1" cap="none" spc="0" dirty="0" smtClean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From </a:t>
            </a:r>
            <a:r>
              <a:rPr lang="en-US" sz="2000" b="1" cap="none" spc="0" dirty="0" smtClean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the Darkest Corner</a:t>
            </a:r>
          </a:p>
          <a:p>
            <a:pPr algn="ctr"/>
            <a:endParaRPr lang="en-US" sz="1000" b="1" cap="none" spc="0" dirty="0" smtClean="0">
              <a:ln w="1016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400" b="1" dirty="0" smtClean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Fivesmilingfish.com</a:t>
            </a:r>
          </a:p>
          <a:p>
            <a:pPr algn="ctr"/>
            <a:r>
              <a:rPr lang="en-US" sz="2400" b="1" cap="none" spc="0" dirty="0" smtClean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@</a:t>
            </a:r>
            <a:r>
              <a:rPr lang="en-US" sz="2400" b="1" cap="none" spc="0" dirty="0" err="1" smtClean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fivesmilingfish</a:t>
            </a:r>
            <a:endParaRPr lang="en-US" sz="2400" b="1" cap="none" spc="0" dirty="0" smtClean="0">
              <a:ln w="1016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39865" y="2974719"/>
            <a:ext cx="318944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cap="none" spc="0" dirty="0" smtClean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Kira Shay</a:t>
            </a:r>
          </a:p>
          <a:p>
            <a:pPr algn="ctr"/>
            <a:endParaRPr lang="en-US" sz="1000" b="1" cap="none" spc="0" dirty="0" smtClean="0">
              <a:ln w="10160">
                <a:solidFill>
                  <a:srgbClr val="0070C0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000" b="1" dirty="0" smtClean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FSF Publications</a:t>
            </a:r>
          </a:p>
          <a:p>
            <a:pPr algn="ctr"/>
            <a:endParaRPr lang="en-US" sz="1000" b="1" cap="none" spc="0" dirty="0">
              <a:ln w="10160">
                <a:solidFill>
                  <a:srgbClr val="0070C0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000" b="1" u="sng" dirty="0" smtClean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Author of:</a:t>
            </a:r>
          </a:p>
          <a:p>
            <a:pPr algn="ctr"/>
            <a:endParaRPr lang="en-US" sz="700" b="1" dirty="0" smtClean="0">
              <a:ln w="10160">
                <a:solidFill>
                  <a:srgbClr val="0070C0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000" b="1" cap="none" spc="0" dirty="0" smtClean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Angel’s Prophecy</a:t>
            </a:r>
          </a:p>
          <a:p>
            <a:pPr algn="ctr"/>
            <a:r>
              <a:rPr lang="en-US" sz="2000" b="1" dirty="0" smtClean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Legend of the Strega</a:t>
            </a:r>
          </a:p>
          <a:p>
            <a:pPr algn="ctr"/>
            <a:r>
              <a:rPr lang="en-US" sz="2000" b="1" cap="none" spc="0" dirty="0" smtClean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From the Darkest Corner</a:t>
            </a:r>
          </a:p>
          <a:p>
            <a:pPr algn="ctr"/>
            <a:endParaRPr lang="en-US" sz="1000" b="1" cap="none" spc="0" dirty="0" smtClean="0">
              <a:ln w="10160">
                <a:solidFill>
                  <a:srgbClr val="0070C0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400" b="1" dirty="0" smtClean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Fivesmilingfish.com</a:t>
            </a:r>
          </a:p>
          <a:p>
            <a:pPr algn="ctr"/>
            <a:r>
              <a:rPr lang="en-US" sz="2400" b="1" dirty="0" smtClean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@kirashay11</a:t>
            </a:r>
          </a:p>
          <a:p>
            <a:pPr algn="ctr"/>
            <a:endParaRPr lang="en-US" sz="2800" b="1" cap="none" spc="0" dirty="0" smtClean="0">
              <a:ln w="10160">
                <a:solidFill>
                  <a:srgbClr val="0070C0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0451" y="319522"/>
            <a:ext cx="1708272" cy="2572977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9835" y="324640"/>
            <a:ext cx="1812455" cy="2591811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1647" y="6390746"/>
            <a:ext cx="627528" cy="42148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315" y="6196397"/>
            <a:ext cx="565198" cy="61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124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8238" y="75643"/>
            <a:ext cx="5487709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Writing Your Novel- Marching Orders</a:t>
            </a:r>
          </a:p>
          <a:p>
            <a:pPr algn="ctr"/>
            <a:endParaRPr lang="en-US" sz="16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pic>
        <p:nvPicPr>
          <p:cNvPr id="2050" name="Picture 2" descr="Image result for butt in chair tim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930" y="4576368"/>
            <a:ext cx="1994919" cy="220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1647" y="6390746"/>
            <a:ext cx="627528" cy="4214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23201" y="5191973"/>
            <a:ext cx="58484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Read everything you can get your hands </a:t>
            </a:r>
            <a:r>
              <a:rPr lang="en-US" sz="2800" b="1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on - </a:t>
            </a:r>
            <a:r>
              <a:rPr lang="en-US" sz="2800" b="1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all different styles and all different mediums.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12521" y="3119777"/>
            <a:ext cx="58860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Butt in Chair Time is critical. Sit down and write.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6028" y="4371533"/>
            <a:ext cx="57091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Edit only when the first draft is done.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03174" y="2190189"/>
            <a:ext cx="26168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Write every day.</a:t>
            </a:r>
          </a:p>
        </p:txBody>
      </p:sp>
      <p:grpSp>
        <p:nvGrpSpPr>
          <p:cNvPr id="19" name="Group 18"/>
          <p:cNvGrpSpPr/>
          <p:nvPr/>
        </p:nvGrpSpPr>
        <p:grpSpPr>
          <a:xfrm rot="1463508">
            <a:off x="486440" y="1473704"/>
            <a:ext cx="2956347" cy="3047639"/>
            <a:chOff x="486440" y="1473704"/>
            <a:chExt cx="2956347" cy="3047639"/>
          </a:xfrm>
        </p:grpSpPr>
        <p:grpSp>
          <p:nvGrpSpPr>
            <p:cNvPr id="17" name="Group 16"/>
            <p:cNvGrpSpPr/>
            <p:nvPr/>
          </p:nvGrpSpPr>
          <p:grpSpPr>
            <a:xfrm rot="20579730">
              <a:off x="678334" y="1473704"/>
              <a:ext cx="2764453" cy="3047639"/>
              <a:chOff x="6965575" y="4464424"/>
              <a:chExt cx="2764453" cy="3047639"/>
            </a:xfr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p:grpSpPr>
          <p:sp>
            <p:nvSpPr>
              <p:cNvPr id="16" name="Explosion 1 15"/>
              <p:cNvSpPr/>
              <p:nvPr/>
            </p:nvSpPr>
            <p:spPr>
              <a:xfrm>
                <a:off x="6965575" y="4464424"/>
                <a:ext cx="2764453" cy="3047639"/>
              </a:xfrm>
              <a:prstGeom prst="irregularSeal1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335437" y="5359565"/>
                <a:ext cx="2042168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</a:rPr>
                  <a:t>Only 3% of writers finish their </a:t>
                </a:r>
                <a:r>
                  <a:rPr lang="en-US" sz="2400" b="1" dirty="0" smtClean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</a:rPr>
                  <a:t>novel</a:t>
                </a:r>
                <a:endParaRPr lang="en-US" sz="2400" b="1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927173">
              <a:off x="486440" y="2660473"/>
              <a:ext cx="700388" cy="851823"/>
            </a:xfrm>
            <a:prstGeom prst="rect">
              <a:avLst/>
            </a:prstGeom>
          </p:spPr>
        </p:pic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18198" y="102378"/>
            <a:ext cx="2589545" cy="187337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315" y="6196397"/>
            <a:ext cx="565198" cy="61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0164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23882" y="121024"/>
            <a:ext cx="6544233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Writing Groups- </a:t>
            </a:r>
          </a:p>
          <a:p>
            <a:pPr algn="ctr"/>
            <a:r>
              <a:rPr lang="en-US" sz="4000" b="1" cap="none" spc="0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Fellow Soldiers in the Trenches</a:t>
            </a:r>
          </a:p>
          <a:p>
            <a:pPr algn="ctr"/>
            <a:endParaRPr lang="en-US" sz="14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4770" y="162390"/>
            <a:ext cx="2852894" cy="2002586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40960"/>
              </p:ext>
            </p:extLst>
          </p:nvPr>
        </p:nvGraphicFramePr>
        <p:xfrm>
          <a:off x="4464423" y="1828800"/>
          <a:ext cx="4482352" cy="255896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241176"/>
                <a:gridCol w="2241176"/>
              </a:tblGrid>
              <a:tr h="4466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Pros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Cons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46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Support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Drama</a:t>
                      </a:r>
                      <a:endParaRPr lang="en-US" dirty="0"/>
                    </a:p>
                  </a:txBody>
                  <a:tcPr/>
                </a:tc>
              </a:tr>
              <a:tr h="446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Writing Challenges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Cliquishness</a:t>
                      </a:r>
                    </a:p>
                  </a:txBody>
                  <a:tcPr/>
                </a:tc>
              </a:tr>
              <a:tr h="446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Bouncing Ideas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Commitment</a:t>
                      </a:r>
                      <a:endParaRPr lang="en-US" dirty="0"/>
                    </a:p>
                  </a:txBody>
                  <a:tcPr/>
                </a:tc>
              </a:tr>
              <a:tr h="7714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Potential Beta</a:t>
                      </a:r>
                      <a:r>
                        <a:rPr lang="en-US" baseline="0" dirty="0" smtClean="0"/>
                        <a:t> Readers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Different levels of commitment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1647" y="6390746"/>
            <a:ext cx="627528" cy="4214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227021"/>
            <a:ext cx="44644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Bernard MT Condensed" panose="02050806060905020404" pitchFamily="18" charset="0"/>
              </a:rPr>
              <a:t>Where to Find Them</a:t>
            </a:r>
            <a:endParaRPr lang="en-US" sz="4000" b="1" dirty="0">
              <a:ln>
                <a:solidFill>
                  <a:srgbClr val="7030A0"/>
                </a:solidFill>
              </a:ln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 rot="20983741">
            <a:off x="5258537" y="4024362"/>
            <a:ext cx="2678971" cy="2783572"/>
            <a:chOff x="273789" y="1473704"/>
            <a:chExt cx="3168998" cy="3047639"/>
          </a:xfrm>
        </p:grpSpPr>
        <p:grpSp>
          <p:nvGrpSpPr>
            <p:cNvPr id="8" name="Group 7"/>
            <p:cNvGrpSpPr/>
            <p:nvPr/>
          </p:nvGrpSpPr>
          <p:grpSpPr>
            <a:xfrm rot="20579730">
              <a:off x="678334" y="1473704"/>
              <a:ext cx="2764453" cy="3047639"/>
              <a:chOff x="6965575" y="4464424"/>
              <a:chExt cx="2764453" cy="3047639"/>
            </a:xfr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p:grpSpPr>
          <p:sp>
            <p:nvSpPr>
              <p:cNvPr id="10" name="Explosion 1 9"/>
              <p:cNvSpPr/>
              <p:nvPr/>
            </p:nvSpPr>
            <p:spPr>
              <a:xfrm>
                <a:off x="6965575" y="4464424"/>
                <a:ext cx="2764453" cy="3047639"/>
              </a:xfrm>
              <a:prstGeom prst="irregularSeal1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016420" y="5196292"/>
                <a:ext cx="2691208" cy="131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 smtClean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</a:rPr>
                  <a:t>Find Beta Readers in Reading Groups</a:t>
                </a:r>
                <a:endParaRPr lang="en-US" sz="2400" b="1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927173">
              <a:off x="273789" y="2700260"/>
              <a:ext cx="700388" cy="851823"/>
            </a:xfrm>
            <a:prstGeom prst="rect">
              <a:avLst/>
            </a:prstGeom>
          </p:spPr>
        </p:pic>
      </p:grpSp>
      <p:sp>
        <p:nvSpPr>
          <p:cNvPr id="12" name="Rectangle 11"/>
          <p:cNvSpPr/>
          <p:nvPr/>
        </p:nvSpPr>
        <p:spPr>
          <a:xfrm>
            <a:off x="491222" y="4027456"/>
            <a:ext cx="3481979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Social Media</a:t>
            </a:r>
          </a:p>
          <a:p>
            <a:pPr algn="ctr"/>
            <a:r>
              <a:rPr lang="en-US" sz="2800" b="1" dirty="0" err="1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Nanowrimo</a:t>
            </a:r>
            <a:r>
              <a:rPr lang="en-US" sz="28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 Meet Ups</a:t>
            </a:r>
          </a:p>
          <a:p>
            <a:pPr algn="ctr"/>
            <a:r>
              <a:rPr lang="en-US" sz="2800" b="1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Local Libraries</a:t>
            </a:r>
          </a:p>
          <a:p>
            <a:pPr algn="ctr"/>
            <a:r>
              <a:rPr lang="en-US" sz="28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Start Your Own</a:t>
            </a:r>
            <a:endParaRPr lang="en-US" sz="28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315" y="6196397"/>
            <a:ext cx="565198" cy="61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558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1024" y="0"/>
            <a:ext cx="6542992" cy="19082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Editing Your Novel- </a:t>
            </a:r>
          </a:p>
          <a:p>
            <a:pPr algn="ctr"/>
            <a:r>
              <a:rPr lang="en-US" sz="4000" b="1" cap="none" spc="0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When the Bombs </a:t>
            </a:r>
            <a:r>
              <a:rPr lang="en-US" sz="4000" b="1" dirty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H</a:t>
            </a:r>
            <a:r>
              <a:rPr lang="en-US" sz="4000" b="1" cap="none" spc="0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ave </a:t>
            </a:r>
            <a:r>
              <a:rPr lang="en-US" sz="4000" b="1" dirty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D</a:t>
            </a:r>
            <a:r>
              <a:rPr lang="en-US" sz="4000" b="1" cap="none" spc="0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ropped</a:t>
            </a:r>
            <a:endParaRPr lang="en-US" sz="32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  <a:p>
            <a:pPr algn="ctr"/>
            <a:endParaRPr lang="en-US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785104"/>
            <a:ext cx="53215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Don’t get discouraged by feedback</a:t>
            </a:r>
            <a:endParaRPr lang="en-US" sz="28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3038" y="2394329"/>
            <a:ext cx="57835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Discern between critique and opinion</a:t>
            </a:r>
            <a:endParaRPr lang="en-US" sz="2800" b="1" dirty="0">
              <a:ln>
                <a:solidFill>
                  <a:srgbClr val="00B05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88146" y="3612779"/>
            <a:ext cx="62522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Stay </a:t>
            </a:r>
            <a:r>
              <a:rPr lang="en-US" sz="28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t</a:t>
            </a:r>
            <a:r>
              <a:rPr lang="en-US" sz="28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rue to your vision/story/characters</a:t>
            </a:r>
            <a:endParaRPr lang="en-US" sz="28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56447" y="3003554"/>
            <a:ext cx="78735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Remember critiques will only improve your writing. </a:t>
            </a:r>
            <a:endParaRPr lang="en-US" sz="2800" b="1" dirty="0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1647" y="6390746"/>
            <a:ext cx="627528" cy="42148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690764" y="5201148"/>
            <a:ext cx="46496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Get a professional copy editor</a:t>
            </a:r>
            <a:endParaRPr lang="en-US" sz="2800" b="1" dirty="0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26218" y="5739489"/>
            <a:ext cx="44749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Take a break from the story between edits</a:t>
            </a:r>
            <a:endParaRPr lang="en-US" sz="28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917" y="4546607"/>
            <a:ext cx="3092824" cy="211171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944905" y="4166346"/>
            <a:ext cx="63856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Have someone you trust read your story before publishing</a:t>
            </a:r>
            <a:endParaRPr lang="en-US" sz="2800" b="1" dirty="0">
              <a:ln>
                <a:solidFill>
                  <a:srgbClr val="00B050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 rot="20983741">
            <a:off x="6129955" y="162722"/>
            <a:ext cx="2678971" cy="2783572"/>
            <a:chOff x="273789" y="1473704"/>
            <a:chExt cx="3168998" cy="3047639"/>
          </a:xfrm>
        </p:grpSpPr>
        <p:grpSp>
          <p:nvGrpSpPr>
            <p:cNvPr id="15" name="Group 14"/>
            <p:cNvGrpSpPr/>
            <p:nvPr/>
          </p:nvGrpSpPr>
          <p:grpSpPr>
            <a:xfrm rot="20579730">
              <a:off x="678334" y="1473704"/>
              <a:ext cx="2764453" cy="3047639"/>
              <a:chOff x="6965575" y="4464424"/>
              <a:chExt cx="2764453" cy="3047639"/>
            </a:xfr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p:grpSpPr>
          <p:sp>
            <p:nvSpPr>
              <p:cNvPr id="17" name="Explosion 1 16"/>
              <p:cNvSpPr/>
              <p:nvPr/>
            </p:nvSpPr>
            <p:spPr>
              <a:xfrm>
                <a:off x="6965575" y="4464424"/>
                <a:ext cx="2764453" cy="3047639"/>
              </a:xfrm>
              <a:prstGeom prst="irregularSeal1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 rot="2860044">
                <a:off x="7165481" y="5206513"/>
                <a:ext cx="2201247" cy="18567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 smtClean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</a:rPr>
                  <a:t>Editing is how the first draft becomes a novel</a:t>
                </a:r>
                <a:endParaRPr lang="en-US" sz="2400" b="1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927173">
              <a:off x="273789" y="2700260"/>
              <a:ext cx="700388" cy="851823"/>
            </a:xfrm>
            <a:prstGeom prst="rect">
              <a:avLst/>
            </a:prstGeom>
          </p:spPr>
        </p:pic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315" y="6196397"/>
            <a:ext cx="565198" cy="61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258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7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1024" y="0"/>
            <a:ext cx="9265024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Publishing Paths</a:t>
            </a:r>
            <a:endParaRPr lang="en-US" sz="28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  <a:p>
            <a:pPr algn="ctr"/>
            <a:endParaRPr lang="en-US" sz="16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1647" y="6390746"/>
            <a:ext cx="627528" cy="421489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4460938" y="1661819"/>
            <a:ext cx="25483" cy="3291132"/>
          </a:xfrm>
          <a:prstGeom prst="lin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89050" y="1230094"/>
            <a:ext cx="4101353" cy="8156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Self-Publishing</a:t>
            </a:r>
            <a:endParaRPr lang="en-US" sz="16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  <a:p>
            <a:pPr algn="ctr"/>
            <a:endParaRPr lang="en-US" sz="105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85631" y="1227912"/>
            <a:ext cx="4101353" cy="8156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Traditional</a:t>
            </a:r>
            <a:endParaRPr lang="en-US" sz="16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  <a:p>
            <a:pPr algn="ctr"/>
            <a:endParaRPr lang="en-US" sz="105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38151" y="1829113"/>
            <a:ext cx="416102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Agents</a:t>
            </a:r>
          </a:p>
          <a:p>
            <a:pPr algn="ctr"/>
            <a:endParaRPr lang="en-US" sz="1000" b="1" dirty="0" smtClean="0">
              <a:ln>
                <a:solidFill>
                  <a:srgbClr val="00B050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Book Deals</a:t>
            </a:r>
          </a:p>
          <a:p>
            <a:pPr algn="ctr"/>
            <a:endParaRPr lang="en-US" sz="1000" b="1" dirty="0" smtClean="0">
              <a:ln>
                <a:solidFill>
                  <a:srgbClr val="00B050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Book Stores</a:t>
            </a:r>
          </a:p>
          <a:p>
            <a:pPr algn="ctr"/>
            <a:endParaRPr lang="en-US" sz="1000" b="1" dirty="0" smtClean="0">
              <a:ln>
                <a:solidFill>
                  <a:srgbClr val="00B050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DIY Marketing</a:t>
            </a:r>
          </a:p>
          <a:p>
            <a:pPr algn="ctr"/>
            <a:endParaRPr lang="en-US" sz="1000" b="1" dirty="0" smtClean="0">
              <a:ln>
                <a:solidFill>
                  <a:srgbClr val="00B050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Contracted Amount of Books</a:t>
            </a:r>
          </a:p>
          <a:p>
            <a:pPr algn="ctr"/>
            <a:endParaRPr lang="en-US" sz="1000" b="1" dirty="0" smtClean="0">
              <a:ln>
                <a:solidFill>
                  <a:srgbClr val="00B050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No control over covers or pricing</a:t>
            </a:r>
          </a:p>
          <a:p>
            <a:pPr algn="ctr"/>
            <a:endParaRPr lang="en-US" sz="1000" b="1" dirty="0" smtClean="0">
              <a:ln>
                <a:solidFill>
                  <a:srgbClr val="00B050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Resources for editing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24655" y="2090629"/>
            <a:ext cx="419521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It’s your Business</a:t>
            </a:r>
          </a:p>
          <a:p>
            <a:pPr algn="ctr"/>
            <a:endParaRPr lang="en-US" sz="1000" b="1" dirty="0" smtClean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You have control</a:t>
            </a:r>
          </a:p>
          <a:p>
            <a:pPr algn="ctr"/>
            <a:endParaRPr lang="en-US" sz="1000" b="1" dirty="0" smtClean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Harder to break into the market</a:t>
            </a:r>
          </a:p>
          <a:p>
            <a:pPr algn="ctr"/>
            <a:endParaRPr lang="en-US" sz="1000" b="1" dirty="0" smtClean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Create your own contacts/ resources for editing, sales, etc.</a:t>
            </a:r>
          </a:p>
        </p:txBody>
      </p:sp>
      <p:grpSp>
        <p:nvGrpSpPr>
          <p:cNvPr id="19" name="Group 18"/>
          <p:cNvGrpSpPr/>
          <p:nvPr/>
        </p:nvGrpSpPr>
        <p:grpSpPr>
          <a:xfrm rot="20839959">
            <a:off x="3053294" y="4231001"/>
            <a:ext cx="2678971" cy="2783572"/>
            <a:chOff x="273789" y="1473704"/>
            <a:chExt cx="3168998" cy="3047639"/>
          </a:xfrm>
        </p:grpSpPr>
        <p:grpSp>
          <p:nvGrpSpPr>
            <p:cNvPr id="20" name="Group 19"/>
            <p:cNvGrpSpPr/>
            <p:nvPr/>
          </p:nvGrpSpPr>
          <p:grpSpPr>
            <a:xfrm rot="20579730">
              <a:off x="678334" y="1473704"/>
              <a:ext cx="2764453" cy="3047639"/>
              <a:chOff x="6965575" y="4464424"/>
              <a:chExt cx="2764453" cy="3047639"/>
            </a:xfr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p:grpSpPr>
          <p:sp>
            <p:nvSpPr>
              <p:cNvPr id="22" name="Explosion 1 21"/>
              <p:cNvSpPr/>
              <p:nvPr/>
            </p:nvSpPr>
            <p:spPr>
              <a:xfrm>
                <a:off x="6965575" y="4464424"/>
                <a:ext cx="2764453" cy="3047639"/>
              </a:xfrm>
              <a:prstGeom prst="irregularSeal1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 rot="2434017">
                <a:off x="7153523" y="5429864"/>
                <a:ext cx="2378273" cy="9098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 smtClean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</a:rPr>
                  <a:t>RESEARCH EVERYTHING</a:t>
                </a:r>
                <a:endParaRPr lang="en-US" sz="2400" b="1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927173">
              <a:off x="273789" y="2700260"/>
              <a:ext cx="700388" cy="851823"/>
            </a:xfrm>
            <a:prstGeom prst="rect">
              <a:avLst/>
            </a:prstGeom>
          </p:spPr>
        </p:pic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315" y="6196397"/>
            <a:ext cx="565198" cy="61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71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7541" y="0"/>
            <a:ext cx="8175812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Books </a:t>
            </a:r>
            <a:r>
              <a:rPr lang="en-US" sz="4400" b="1" dirty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A</a:t>
            </a:r>
            <a:r>
              <a:rPr lang="en-US" sz="4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re </a:t>
            </a:r>
            <a:r>
              <a:rPr lang="en-US" sz="4400" b="1" dirty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J</a:t>
            </a:r>
            <a:r>
              <a:rPr lang="en-US" sz="4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udged by Their </a:t>
            </a:r>
            <a:r>
              <a:rPr lang="en-US" sz="4400" b="1" dirty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C</a:t>
            </a:r>
            <a:r>
              <a:rPr lang="en-US" sz="4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overs!</a:t>
            </a:r>
          </a:p>
          <a:p>
            <a:pPr algn="ctr"/>
            <a:r>
              <a:rPr lang="en-US" sz="3600" b="1" cap="none" spc="0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Cover Basics</a:t>
            </a:r>
            <a:endParaRPr lang="en-US" sz="16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  <a:p>
            <a:pPr algn="ctr"/>
            <a:endParaRPr lang="en-US" sz="12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pic>
        <p:nvPicPr>
          <p:cNvPr id="1026" name="Picture 2" descr="Image result for book cover examp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5509" y="2327373"/>
            <a:ext cx="4186556" cy="309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0" y="1861633"/>
            <a:ext cx="2971800" cy="1150508"/>
            <a:chOff x="0" y="1861633"/>
            <a:chExt cx="2971800" cy="1150508"/>
          </a:xfrm>
        </p:grpSpPr>
        <p:sp>
          <p:nvSpPr>
            <p:cNvPr id="3" name="TextBox 2"/>
            <p:cNvSpPr txBox="1"/>
            <p:nvPr/>
          </p:nvSpPr>
          <p:spPr>
            <a:xfrm>
              <a:off x="0" y="1861633"/>
              <a:ext cx="23689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alifornian FB" panose="0207040306080B030204" pitchFamily="18" charset="0"/>
                </a:rPr>
                <a:t>Back Cover Blurb</a:t>
              </a:r>
              <a:endParaRPr lang="en-US" b="1" dirty="0">
                <a:solidFill>
                  <a:schemeClr val="bg1"/>
                </a:solidFill>
                <a:latin typeface="Californian FB" panose="0207040306080B030204" pitchFamily="18" charset="0"/>
              </a:endParaRPr>
            </a:p>
          </p:txBody>
        </p:sp>
        <p:cxnSp>
          <p:nvCxnSpPr>
            <p:cNvPr id="11" name="Straight Connector 10"/>
            <p:cNvCxnSpPr>
              <a:stCxn id="3" idx="2"/>
            </p:cNvCxnSpPr>
            <p:nvPr/>
          </p:nvCxnSpPr>
          <p:spPr>
            <a:xfrm>
              <a:off x="1184472" y="2230965"/>
              <a:ext cx="1787328" cy="78117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92741" y="4191907"/>
            <a:ext cx="2838451" cy="649820"/>
            <a:chOff x="192741" y="4191907"/>
            <a:chExt cx="2838451" cy="649820"/>
          </a:xfrm>
        </p:grpSpPr>
        <p:sp>
          <p:nvSpPr>
            <p:cNvPr id="5" name="TextBox 4"/>
            <p:cNvSpPr txBox="1"/>
            <p:nvPr/>
          </p:nvSpPr>
          <p:spPr>
            <a:xfrm>
              <a:off x="192741" y="4191907"/>
              <a:ext cx="23689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alifornian FB" panose="0207040306080B030204" pitchFamily="18" charset="0"/>
                </a:rPr>
                <a:t>ISBN</a:t>
              </a:r>
              <a:endParaRPr lang="en-US" b="1" dirty="0">
                <a:solidFill>
                  <a:schemeClr val="bg1"/>
                </a:solidFill>
                <a:latin typeface="Californian FB" panose="0207040306080B030204" pitchFamily="18" charset="0"/>
              </a:endParaRPr>
            </a:p>
          </p:txBody>
        </p:sp>
        <p:cxnSp>
          <p:nvCxnSpPr>
            <p:cNvPr id="13" name="Straight Connector 12"/>
            <p:cNvCxnSpPr>
              <a:stCxn id="5" idx="2"/>
            </p:cNvCxnSpPr>
            <p:nvPr/>
          </p:nvCxnSpPr>
          <p:spPr>
            <a:xfrm>
              <a:off x="1377213" y="4561239"/>
              <a:ext cx="1653979" cy="2804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0" y="5139410"/>
            <a:ext cx="4020671" cy="1441590"/>
            <a:chOff x="0" y="5139410"/>
            <a:chExt cx="4020671" cy="1441590"/>
          </a:xfrm>
        </p:grpSpPr>
        <p:sp>
          <p:nvSpPr>
            <p:cNvPr id="6" name="TextBox 5"/>
            <p:cNvSpPr txBox="1"/>
            <p:nvPr/>
          </p:nvSpPr>
          <p:spPr>
            <a:xfrm>
              <a:off x="0" y="6211668"/>
              <a:ext cx="23689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alifornian FB" panose="0207040306080B030204" pitchFamily="18" charset="0"/>
                </a:rPr>
                <a:t>Publisher Info</a:t>
              </a:r>
              <a:endParaRPr lang="en-US" b="1" dirty="0">
                <a:solidFill>
                  <a:schemeClr val="bg1"/>
                </a:solidFill>
                <a:latin typeface="Californian FB" panose="0207040306080B030204" pitchFamily="18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1183099" y="5139410"/>
              <a:ext cx="2837572" cy="106188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534315" y="5235710"/>
            <a:ext cx="2368944" cy="1622290"/>
            <a:chOff x="3534315" y="5235710"/>
            <a:chExt cx="2368944" cy="1622290"/>
          </a:xfrm>
        </p:grpSpPr>
        <p:sp>
          <p:nvSpPr>
            <p:cNvPr id="7" name="TextBox 6"/>
            <p:cNvSpPr txBox="1"/>
            <p:nvPr/>
          </p:nvSpPr>
          <p:spPr>
            <a:xfrm>
              <a:off x="3534315" y="6211669"/>
              <a:ext cx="23689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alifornian FB" panose="0207040306080B030204" pitchFamily="18" charset="0"/>
                </a:rPr>
                <a:t>Spine- Title and Author</a:t>
              </a:r>
              <a:endParaRPr lang="en-US" b="1" dirty="0">
                <a:solidFill>
                  <a:schemeClr val="bg1"/>
                </a:solidFill>
                <a:latin typeface="Californian FB" panose="0207040306080B030204" pitchFamily="18" charset="0"/>
              </a:endParaRPr>
            </a:p>
          </p:txBody>
        </p:sp>
        <p:cxnSp>
          <p:nvCxnSpPr>
            <p:cNvPr id="15" name="Straight Connector 14"/>
            <p:cNvCxnSpPr>
              <a:endCxn id="7" idx="0"/>
            </p:cNvCxnSpPr>
            <p:nvPr/>
          </p:nvCxnSpPr>
          <p:spPr>
            <a:xfrm>
              <a:off x="4679743" y="5235710"/>
              <a:ext cx="39044" cy="97595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6173331" y="4973083"/>
            <a:ext cx="2500022" cy="1029006"/>
            <a:chOff x="6173331" y="4973083"/>
            <a:chExt cx="2500022" cy="1029006"/>
          </a:xfrm>
        </p:grpSpPr>
        <p:sp>
          <p:nvSpPr>
            <p:cNvPr id="8" name="TextBox 7"/>
            <p:cNvSpPr txBox="1"/>
            <p:nvPr/>
          </p:nvSpPr>
          <p:spPr>
            <a:xfrm>
              <a:off x="6304409" y="5632757"/>
              <a:ext cx="23689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alifornian FB" panose="0207040306080B030204" pitchFamily="18" charset="0"/>
                </a:rPr>
                <a:t>Author Name</a:t>
              </a:r>
              <a:endParaRPr lang="en-US" b="1" dirty="0">
                <a:solidFill>
                  <a:schemeClr val="bg1"/>
                </a:solidFill>
                <a:latin typeface="Californian FB" panose="0207040306080B030204" pitchFamily="18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173331" y="4973083"/>
              <a:ext cx="1108241" cy="70157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6173331" y="3942973"/>
            <a:ext cx="2656934" cy="628138"/>
            <a:chOff x="6173331" y="3942973"/>
            <a:chExt cx="2656934" cy="628138"/>
          </a:xfrm>
        </p:grpSpPr>
        <p:sp>
          <p:nvSpPr>
            <p:cNvPr id="9" name="TextBox 8"/>
            <p:cNvSpPr txBox="1"/>
            <p:nvPr/>
          </p:nvSpPr>
          <p:spPr>
            <a:xfrm>
              <a:off x="7281572" y="4201779"/>
              <a:ext cx="15486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alifornian FB" panose="0207040306080B030204" pitchFamily="18" charset="0"/>
                </a:rPr>
                <a:t>Image</a:t>
              </a:r>
              <a:endParaRPr lang="en-US" b="1" dirty="0">
                <a:solidFill>
                  <a:schemeClr val="bg1"/>
                </a:solidFill>
                <a:latin typeface="Californian FB" panose="0207040306080B030204" pitchFamily="18" charset="0"/>
              </a:endParaRPr>
            </a:p>
          </p:txBody>
        </p:sp>
        <p:cxnSp>
          <p:nvCxnSpPr>
            <p:cNvPr id="17" name="Straight Connector 16"/>
            <p:cNvCxnSpPr>
              <a:endCxn id="9" idx="0"/>
            </p:cNvCxnSpPr>
            <p:nvPr/>
          </p:nvCxnSpPr>
          <p:spPr>
            <a:xfrm>
              <a:off x="6173331" y="3942973"/>
              <a:ext cx="1882588" cy="25880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6173331" y="1861632"/>
            <a:ext cx="3067060" cy="1389260"/>
            <a:chOff x="6173331" y="1861632"/>
            <a:chExt cx="3067060" cy="1389260"/>
          </a:xfrm>
        </p:grpSpPr>
        <p:sp>
          <p:nvSpPr>
            <p:cNvPr id="10" name="TextBox 9"/>
            <p:cNvSpPr txBox="1"/>
            <p:nvPr/>
          </p:nvSpPr>
          <p:spPr>
            <a:xfrm>
              <a:off x="6871447" y="1861632"/>
              <a:ext cx="23689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alifornian FB" panose="0207040306080B030204" pitchFamily="18" charset="0"/>
                </a:rPr>
                <a:t>Title</a:t>
              </a:r>
              <a:endParaRPr lang="en-US" b="1" dirty="0">
                <a:solidFill>
                  <a:schemeClr val="bg1"/>
                </a:solidFill>
                <a:latin typeface="Californian FB" panose="0207040306080B030204" pitchFamily="18" charset="0"/>
              </a:endParaRPr>
            </a:p>
          </p:txBody>
        </p:sp>
        <p:cxnSp>
          <p:nvCxnSpPr>
            <p:cNvPr id="18" name="Straight Connector 17"/>
            <p:cNvCxnSpPr>
              <a:endCxn id="10" idx="2"/>
            </p:cNvCxnSpPr>
            <p:nvPr/>
          </p:nvCxnSpPr>
          <p:spPr>
            <a:xfrm flipV="1">
              <a:off x="6173331" y="2230964"/>
              <a:ext cx="1882588" cy="101992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315" y="6196397"/>
            <a:ext cx="565198" cy="61583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1647" y="6390746"/>
            <a:ext cx="627528" cy="42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872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1671" y="-7529"/>
            <a:ext cx="8175812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Books </a:t>
            </a:r>
            <a:r>
              <a:rPr lang="en-US" sz="4400" b="1" dirty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A</a:t>
            </a:r>
            <a:r>
              <a:rPr lang="en-US" sz="4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re </a:t>
            </a:r>
            <a:r>
              <a:rPr lang="en-US" sz="4400" b="1" dirty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J</a:t>
            </a:r>
            <a:r>
              <a:rPr lang="en-US" sz="4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udged by Their </a:t>
            </a:r>
            <a:r>
              <a:rPr lang="en-US" sz="4400" b="1" dirty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C</a:t>
            </a:r>
            <a:r>
              <a:rPr lang="en-US" sz="4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overs!</a:t>
            </a:r>
          </a:p>
          <a:p>
            <a:pPr algn="ctr"/>
            <a:r>
              <a:rPr lang="en-US" sz="3600" b="1" cap="none" spc="0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Choosing the right Cover Art</a:t>
            </a:r>
            <a:endParaRPr lang="en-US" sz="16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  <a:p>
            <a:pPr algn="ctr"/>
            <a:endParaRPr lang="en-US" sz="12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1647" y="6390746"/>
            <a:ext cx="627528" cy="42148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742331" y="5251059"/>
            <a:ext cx="32541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</a:rPr>
              <a:t>Does your cover idea show the genre, theme, and feel of your book?</a:t>
            </a:r>
            <a:endParaRPr lang="en-US" sz="2400" dirty="0">
              <a:ln>
                <a:solidFill>
                  <a:srgbClr val="7030A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774950" y="1653992"/>
            <a:ext cx="1815353" cy="1008529"/>
          </a:xfrm>
          <a:prstGeom prst="flowChartAlternateProces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DIY Covers</a:t>
            </a:r>
            <a:endParaRPr lang="en-US" sz="2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3607300" y="1627098"/>
            <a:ext cx="1815353" cy="1008529"/>
          </a:xfrm>
          <a:prstGeom prst="flowChartAlternateProcess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Pre-Made Covers</a:t>
            </a:r>
            <a:endParaRPr lang="en-US" sz="2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6369425" y="1653992"/>
            <a:ext cx="2398058" cy="1008529"/>
          </a:xfrm>
          <a:prstGeom prst="flowChartAlternateProcess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Artist </a:t>
            </a:r>
            <a:r>
              <a:rPr lang="en-US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Commissioned</a:t>
            </a:r>
            <a:endParaRPr lang="en-US" sz="2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947182"/>
              </p:ext>
            </p:extLst>
          </p:nvPr>
        </p:nvGraphicFramePr>
        <p:xfrm>
          <a:off x="178300" y="2797803"/>
          <a:ext cx="8673354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559"/>
                <a:gridCol w="1445559"/>
                <a:gridCol w="1445559"/>
                <a:gridCol w="1445559"/>
                <a:gridCol w="1445559"/>
                <a:gridCol w="144555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Pros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Pros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Creative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Lots of 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Easy to pick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Looks Like everything else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Creative Collaboration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Costs $$$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Save 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Hard to perfect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personal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 also create logos/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Schedules/ Timeframes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Could</a:t>
                      </a:r>
                      <a:r>
                        <a:rPr lang="en-US" baseline="0" dirty="0" smtClean="0"/>
                        <a:t> Cost 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Unique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085976" y="5263698"/>
            <a:ext cx="30086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</a:rPr>
              <a:t>L</a:t>
            </a:r>
            <a:r>
              <a:rPr lang="en-US" sz="24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</a:rPr>
              <a:t>ook 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</a:rPr>
              <a:t>at other books in your </a:t>
            </a:r>
            <a:r>
              <a:rPr lang="en-US" sz="24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</a:rPr>
              <a:t>genre - 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</a:rPr>
              <a:t>what will make </a:t>
            </a:r>
            <a:r>
              <a:rPr lang="en-US" sz="24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</a:rPr>
              <a:t>yours 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</a:rPr>
              <a:t>stand </a:t>
            </a:r>
            <a:r>
              <a:rPr lang="en-US" sz="24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</a:rPr>
              <a:t>out? </a:t>
            </a:r>
            <a:endParaRPr lang="en-US" sz="2400" dirty="0">
              <a:ln>
                <a:solidFill>
                  <a:srgbClr val="7030A0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315" y="6196397"/>
            <a:ext cx="565198" cy="61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09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7541" y="0"/>
            <a:ext cx="8175812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Books </a:t>
            </a:r>
            <a:r>
              <a:rPr lang="en-US" sz="4400" b="1" dirty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A</a:t>
            </a:r>
            <a:r>
              <a:rPr lang="en-US" sz="4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re </a:t>
            </a:r>
            <a:r>
              <a:rPr lang="en-US" sz="4400" b="1" dirty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J</a:t>
            </a:r>
            <a:r>
              <a:rPr lang="en-US" sz="4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udged by Their </a:t>
            </a:r>
            <a:r>
              <a:rPr lang="en-US" sz="4400" b="1" dirty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C</a:t>
            </a:r>
            <a:r>
              <a:rPr lang="en-US" sz="44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overs!</a:t>
            </a:r>
          </a:p>
          <a:p>
            <a:pPr algn="ctr"/>
            <a:r>
              <a:rPr lang="en-US" sz="3600" b="1" cap="none" spc="0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Working with Artists</a:t>
            </a:r>
            <a:endParaRPr lang="en-US" sz="16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  <a:p>
            <a:pPr algn="ctr"/>
            <a:endParaRPr lang="en-US" sz="1200" b="1" cap="none" spc="0" dirty="0" smtClean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1647" y="6390746"/>
            <a:ext cx="627528" cy="421489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4434292" y="5212132"/>
            <a:ext cx="46648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Deviant Art, Conventions, Instagram</a:t>
            </a:r>
            <a:endParaRPr lang="en-US" sz="2400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8861" y="1105513"/>
            <a:ext cx="30086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Do’s:</a:t>
            </a:r>
            <a:endParaRPr lang="en-US" sz="3600" dirty="0">
              <a:ln>
                <a:solidFill>
                  <a:srgbClr val="00B05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58653" y="1105513"/>
            <a:ext cx="30086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Don’ts:</a:t>
            </a:r>
            <a:endParaRPr lang="en-US" sz="3600" dirty="0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26" name="Straight Connector 25"/>
          <p:cNvCxnSpPr>
            <a:stCxn id="2" idx="2"/>
            <a:endCxn id="14" idx="3"/>
          </p:cNvCxnSpPr>
          <p:nvPr/>
        </p:nvCxnSpPr>
        <p:spPr>
          <a:xfrm flipH="1">
            <a:off x="4577168" y="1538883"/>
            <a:ext cx="8279" cy="3093606"/>
          </a:xfrm>
          <a:prstGeom prst="lin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4904940" y="1751844"/>
            <a:ext cx="4343400" cy="2267534"/>
            <a:chOff x="242047" y="1702347"/>
            <a:chExt cx="4343400" cy="2267534"/>
          </a:xfrm>
        </p:grpSpPr>
        <p:sp>
          <p:nvSpPr>
            <p:cNvPr id="18" name="Rectangle 17"/>
            <p:cNvSpPr/>
            <p:nvPr/>
          </p:nvSpPr>
          <p:spPr>
            <a:xfrm>
              <a:off x="242047" y="1702347"/>
              <a:ext cx="403735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* Expect </a:t>
              </a:r>
              <a:r>
                <a:rPr lang="en-US" sz="2000" dirty="0" smtClean="0">
                  <a:solidFill>
                    <a:schemeClr val="bg1"/>
                  </a:solidFill>
                </a:rPr>
                <a:t>to jump the line in their commission process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8941" y="2416287"/>
              <a:ext cx="403735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* Be </a:t>
              </a:r>
              <a:r>
                <a:rPr lang="en-US" sz="2000" dirty="0" smtClean="0">
                  <a:solidFill>
                    <a:schemeClr val="bg1"/>
                  </a:solidFill>
                </a:rPr>
                <a:t>inflexible with the design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42047" y="2797323"/>
              <a:ext cx="403735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* Disrespect </a:t>
              </a:r>
              <a:r>
                <a:rPr lang="en-US" sz="2000" dirty="0" smtClean="0">
                  <a:solidFill>
                    <a:schemeClr val="bg1"/>
                  </a:solidFill>
                </a:rPr>
                <a:t>their work or their time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42047" y="3261995"/>
              <a:ext cx="43434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* Assume anything - </a:t>
              </a:r>
              <a:r>
                <a:rPr lang="en-US" sz="2000" dirty="0" smtClean="0">
                  <a:solidFill>
                    <a:schemeClr val="bg1"/>
                  </a:solidFill>
                </a:rPr>
                <a:t>be sure to ask questions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33768" y="1687105"/>
            <a:ext cx="4343400" cy="5064840"/>
            <a:chOff x="233768" y="1687105"/>
            <a:chExt cx="4343400" cy="4667332"/>
          </a:xfrm>
        </p:grpSpPr>
        <p:sp>
          <p:nvSpPr>
            <p:cNvPr id="29" name="Rectangle 28"/>
            <p:cNvSpPr/>
            <p:nvPr/>
          </p:nvSpPr>
          <p:spPr>
            <a:xfrm>
              <a:off x="242047" y="5702109"/>
              <a:ext cx="4037354" cy="652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* Ask </a:t>
              </a:r>
              <a:r>
                <a:rPr lang="en-US" sz="2000" dirty="0" smtClean="0">
                  <a:solidFill>
                    <a:schemeClr val="bg1"/>
                  </a:solidFill>
                </a:rPr>
                <a:t>for their input into the piece- make it a collaboration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33768" y="1687105"/>
              <a:ext cx="4343400" cy="4039003"/>
              <a:chOff x="233768" y="1687105"/>
              <a:chExt cx="4343400" cy="4039003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233768" y="1687105"/>
                <a:ext cx="4343400" cy="4039003"/>
                <a:chOff x="242047" y="1702347"/>
                <a:chExt cx="4343400" cy="4039003"/>
              </a:xfrm>
            </p:grpSpPr>
            <p:sp>
              <p:nvSpPr>
                <p:cNvPr id="10" name="Rectangle 9"/>
                <p:cNvSpPr/>
                <p:nvPr/>
              </p:nvSpPr>
              <p:spPr>
                <a:xfrm>
                  <a:off x="242047" y="1702347"/>
                  <a:ext cx="4200524" cy="36870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000" dirty="0" smtClean="0">
                      <a:solidFill>
                        <a:schemeClr val="bg1"/>
                      </a:solidFill>
                    </a:rPr>
                    <a:t>* Ask </a:t>
                  </a:r>
                  <a:r>
                    <a:rPr lang="en-US" sz="2000" dirty="0" smtClean="0">
                      <a:solidFill>
                        <a:schemeClr val="bg1"/>
                      </a:solidFill>
                    </a:rPr>
                    <a:t>about their commission process</a:t>
                  </a:r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242047" y="2102457"/>
                  <a:ext cx="4037354" cy="65232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000" dirty="0" smtClean="0">
                      <a:solidFill>
                        <a:schemeClr val="bg1"/>
                      </a:solidFill>
                    </a:rPr>
                    <a:t>* See </a:t>
                  </a:r>
                  <a:r>
                    <a:rPr lang="en-US" sz="2000" dirty="0" smtClean="0">
                      <a:solidFill>
                        <a:schemeClr val="bg1"/>
                      </a:solidFill>
                    </a:rPr>
                    <a:t>if they are interested in Cover Art opportunities</a:t>
                  </a:r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242047" y="2811206"/>
                  <a:ext cx="4037354" cy="36870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000" dirty="0" smtClean="0">
                      <a:solidFill>
                        <a:schemeClr val="bg1"/>
                      </a:solidFill>
                    </a:rPr>
                    <a:t>* Choose </a:t>
                  </a:r>
                  <a:r>
                    <a:rPr lang="en-US" sz="2000" dirty="0" smtClean="0">
                      <a:solidFill>
                        <a:schemeClr val="bg1"/>
                      </a:solidFill>
                    </a:rPr>
                    <a:t>an artist you like</a:t>
                  </a:r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242047" y="3188078"/>
                  <a:ext cx="4200524" cy="36870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000" dirty="0" smtClean="0">
                      <a:solidFill>
                        <a:schemeClr val="bg1"/>
                      </a:solidFill>
                    </a:rPr>
                    <a:t>* Create </a:t>
                  </a:r>
                  <a:r>
                    <a:rPr lang="en-US" sz="2000" dirty="0" smtClean="0">
                      <a:solidFill>
                        <a:schemeClr val="bg1"/>
                      </a:solidFill>
                    </a:rPr>
                    <a:t>a mutually agreeable contract </a:t>
                  </a: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242047" y="4090402"/>
                  <a:ext cx="4343400" cy="65232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000" dirty="0" smtClean="0">
                      <a:solidFill>
                        <a:schemeClr val="bg1"/>
                      </a:solidFill>
                    </a:rPr>
                    <a:t>* Ask </a:t>
                  </a:r>
                  <a:r>
                    <a:rPr lang="en-US" sz="2000" dirty="0" smtClean="0">
                      <a:solidFill>
                        <a:schemeClr val="bg1"/>
                      </a:solidFill>
                    </a:rPr>
                    <a:t>about formatting the art to a cover template</a:t>
                  </a: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242047" y="4722935"/>
                  <a:ext cx="4037354" cy="36870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000" dirty="0" smtClean="0">
                      <a:solidFill>
                        <a:schemeClr val="bg1"/>
                      </a:solidFill>
                    </a:rPr>
                    <a:t>* Ask </a:t>
                  </a:r>
                  <a:r>
                    <a:rPr lang="en-US" sz="2000" dirty="0" smtClean="0">
                      <a:solidFill>
                        <a:schemeClr val="bg1"/>
                      </a:solidFill>
                    </a:rPr>
                    <a:t>if they can do logo’s</a:t>
                  </a: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242047" y="5089022"/>
                  <a:ext cx="4037354" cy="65232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000" dirty="0" smtClean="0">
                      <a:solidFill>
                        <a:schemeClr val="bg1"/>
                      </a:solidFill>
                    </a:rPr>
                    <a:t>* Be </a:t>
                  </a:r>
                  <a:r>
                    <a:rPr lang="en-US" sz="2000" dirty="0" smtClean="0">
                      <a:solidFill>
                        <a:schemeClr val="bg1"/>
                      </a:solidFill>
                    </a:rPr>
                    <a:t>clear in the contract in regards to payment- royalties vs flat fee</a:t>
                  </a:r>
                </a:p>
              </p:txBody>
            </p:sp>
          </p:grpSp>
          <p:sp>
            <p:nvSpPr>
              <p:cNvPr id="30" name="Rectangle 29"/>
              <p:cNvSpPr/>
              <p:nvPr/>
            </p:nvSpPr>
            <p:spPr>
              <a:xfrm>
                <a:off x="268941" y="3516027"/>
                <a:ext cx="4037354" cy="652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* Always 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give them credit for their work. 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Always.</a:t>
                </a:r>
                <a:endParaRPr lang="en-US" sz="2000" dirty="0" smtClean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5" name="Rectangle 4"/>
          <p:cNvSpPr/>
          <p:nvPr/>
        </p:nvSpPr>
        <p:spPr>
          <a:xfrm>
            <a:off x="4918387" y="4630602"/>
            <a:ext cx="34257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n w="10160">
                  <a:solidFill>
                    <a:srgbClr val="9900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ernard MT Condensed" panose="02050806060905020404" pitchFamily="18" charset="0"/>
              </a:rPr>
              <a:t>Where to Find Artists</a:t>
            </a:r>
            <a:endParaRPr lang="en-US" sz="1400" b="1" dirty="0">
              <a:ln w="10160">
                <a:solidFill>
                  <a:srgbClr val="9900C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315" y="6196397"/>
            <a:ext cx="565198" cy="61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334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3450</TotalTime>
  <Words>812</Words>
  <Application>Microsoft Office PowerPoint</Application>
  <PresentationFormat>On-screen Show (4:3)</PresentationFormat>
  <Paragraphs>213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 Narrow</vt:lpstr>
      <vt:lpstr>Bernard MT Condensed</vt:lpstr>
      <vt:lpstr>Calibri</vt:lpstr>
      <vt:lpstr>Calibri Light</vt:lpstr>
      <vt:lpstr>Californian FB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 Tone</dc:creator>
  <cp:lastModifiedBy>Kira Tone</cp:lastModifiedBy>
  <cp:revision>93</cp:revision>
  <dcterms:created xsi:type="dcterms:W3CDTF">2017-09-28T02:16:43Z</dcterms:created>
  <dcterms:modified xsi:type="dcterms:W3CDTF">2017-10-19T03:05:43Z</dcterms:modified>
</cp:coreProperties>
</file>